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7" r:id="rId4"/>
    <p:sldId id="278" r:id="rId5"/>
    <p:sldId id="27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80" r:id="rId15"/>
    <p:sldId id="265" r:id="rId16"/>
    <p:sldId id="266" r:id="rId17"/>
    <p:sldId id="269" r:id="rId18"/>
    <p:sldId id="267" r:id="rId19"/>
    <p:sldId id="271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C902-32F1-495E-B6BC-BCE8805A2048}" type="datetimeFigureOut">
              <a:rPr lang="it-IT" smtClean="0"/>
              <a:t>13/12/2016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1761-4624-4664-93F6-0242266A3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70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C902-32F1-495E-B6BC-BCE8805A2048}" type="datetimeFigureOut">
              <a:rPr lang="it-IT" smtClean="0"/>
              <a:t>13/12/2016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1761-4624-4664-93F6-0242266A3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20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C902-32F1-495E-B6BC-BCE8805A2048}" type="datetimeFigureOut">
              <a:rPr lang="it-IT" smtClean="0"/>
              <a:t>13/12/2016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1761-4624-4664-93F6-0242266A3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04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9600" y="1612256"/>
            <a:ext cx="10492800" cy="430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849600" y="2416202"/>
            <a:ext cx="10492800" cy="30777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637A1A-E6D7-42AB-B3EA-6221BF7394A4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4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600" y="2416175"/>
            <a:ext cx="104928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08E95-8A99-4482-A404-EE1754E6C716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5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99150"/>
            <a:ext cx="10363200" cy="30777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E6C53-2DED-4B1F-832E-D052D4AC80EC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00" y="1612256"/>
            <a:ext cx="104928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600" y="2492375"/>
            <a:ext cx="50928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600" y="2492402"/>
            <a:ext cx="50928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90915-A925-42BC-B0D5-0F39080916AF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1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0DE1D-2C0B-4BD2-A4D6-881B8648C664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1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7D620-5FB0-4FC0-B6BB-E3E4CF707382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34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00" y="1612256"/>
            <a:ext cx="336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600" y="2492400"/>
            <a:ext cx="3360000" cy="1846659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400" y="1612281"/>
            <a:ext cx="6720000" cy="153888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01241-1815-4E73-8FB5-9F771F712BD8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81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059587"/>
            <a:ext cx="73152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612801"/>
            <a:ext cx="7315200" cy="3077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230832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924FD-6D99-43C1-B4F3-8498A7080AD0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4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C902-32F1-495E-B6BC-BCE8805A2048}" type="datetimeFigureOut">
              <a:rPr lang="it-IT" smtClean="0"/>
              <a:t>13/12/2016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1761-4624-4664-93F6-0242266A3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041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3253" y="2416201"/>
            <a:ext cx="2769989" cy="18466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C5853-4CE8-4DA6-BD0E-442D1142EE8E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83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20627" y="1339850"/>
            <a:ext cx="861774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8086" y="1339850"/>
            <a:ext cx="1538883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DA48E-503E-4E22-AA85-59B28ACE64D0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C902-32F1-495E-B6BC-BCE8805A2048}" type="datetimeFigureOut">
              <a:rPr lang="it-IT" smtClean="0"/>
              <a:t>13/12/2016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1761-4624-4664-93F6-0242266A3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0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C902-32F1-495E-B6BC-BCE8805A2048}" type="datetimeFigureOut">
              <a:rPr lang="it-IT" smtClean="0"/>
              <a:t>13/12/2016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1761-4624-4664-93F6-0242266A3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33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C902-32F1-495E-B6BC-BCE8805A2048}" type="datetimeFigureOut">
              <a:rPr lang="it-IT" smtClean="0"/>
              <a:t>13/12/2016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1761-4624-4664-93F6-0242266A3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07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C902-32F1-495E-B6BC-BCE8805A2048}" type="datetimeFigureOut">
              <a:rPr lang="it-IT" smtClean="0"/>
              <a:t>13/12/2016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1761-4624-4664-93F6-0242266A3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81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C902-32F1-495E-B6BC-BCE8805A2048}" type="datetimeFigureOut">
              <a:rPr lang="it-IT" smtClean="0"/>
              <a:t>13/12/2016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1761-4624-4664-93F6-0242266A3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66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C902-32F1-495E-B6BC-BCE8805A2048}" type="datetimeFigureOut">
              <a:rPr lang="it-IT" smtClean="0"/>
              <a:t>13/12/2016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1761-4624-4664-93F6-0242266A3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47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C902-32F1-495E-B6BC-BCE8805A2048}" type="datetimeFigureOut">
              <a:rPr lang="it-IT" smtClean="0"/>
              <a:t>13/12/2016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1761-4624-4664-93F6-0242266A3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01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8C902-32F1-495E-B6BC-BCE8805A2048}" type="datetimeFigureOut">
              <a:rPr lang="it-IT" smtClean="0"/>
              <a:t>13/12/2016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1761-4624-4664-93F6-0242266A3F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53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8785" y="1612901"/>
            <a:ext cx="1049443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8785" y="2416176"/>
            <a:ext cx="1049443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0"/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8417" y="6426200"/>
            <a:ext cx="2844800" cy="1539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b="0">
                <a:solidFill>
                  <a:srgbClr val="004494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BD9FF5-E84B-4ED0-B00D-0E8A2012FD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87485" y="6461126"/>
            <a:ext cx="81703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95900" y="258764"/>
            <a:ext cx="191346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8784" y="6426200"/>
            <a:ext cx="2844800" cy="1539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 b="0" smtClean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ＭＳ Ｐゴシック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ＭＳ Ｐゴシック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ＭＳ Ｐゴシック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sz="1600">
          <a:solidFill>
            <a:srgbClr val="004494"/>
          </a:solidFill>
          <a:latin typeface="Verdana"/>
          <a:ea typeface="ＭＳ Ｐゴシック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42" y="1518135"/>
            <a:ext cx="5464114" cy="1082351"/>
          </a:xfrm>
        </p:spPr>
        <p:txBody>
          <a:bodyPr/>
          <a:lstStyle/>
          <a:p>
            <a:r>
              <a:rPr lang="en-US" dirty="0" smtClean="0"/>
              <a:t>WEISS </a:t>
            </a:r>
            <a:br>
              <a:rPr lang="en-US" dirty="0" smtClean="0"/>
            </a:br>
            <a:r>
              <a:rPr lang="en-US" dirty="0" smtClean="0"/>
              <a:t>Planning Support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204093" y="1518135"/>
            <a:ext cx="4029166" cy="2462213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Revised by Randbee Consultants for the </a:t>
            </a:r>
            <a:r>
              <a:rPr lang="en-US" dirty="0" err="1" smtClean="0"/>
              <a:t>WaterInnEU</a:t>
            </a:r>
            <a:r>
              <a:rPr lang="en-US" dirty="0" smtClean="0"/>
              <a:t> Project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987" y="4690889"/>
            <a:ext cx="2005057" cy="671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052" y="74914"/>
            <a:ext cx="1672126" cy="1158102"/>
          </a:xfrm>
          <a:prstGeom prst="rect">
            <a:avLst/>
          </a:prstGeom>
        </p:spPr>
      </p:pic>
      <p:pic>
        <p:nvPicPr>
          <p:cNvPr id="1026" name="Picture 2" descr="http://weiss.vmm.be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61" y="3131283"/>
            <a:ext cx="4520591" cy="155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iss.vmm.be/logo-lifepl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3" y="5246260"/>
            <a:ext cx="1593505" cy="11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062" y="5246260"/>
            <a:ext cx="3948053" cy="11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695" y="1251285"/>
            <a:ext cx="11839073" cy="469231"/>
          </a:xfrm>
        </p:spPr>
        <p:txBody>
          <a:bodyPr/>
          <a:lstStyle/>
          <a:p>
            <a:r>
              <a:rPr lang="en-US" sz="2000" dirty="0"/>
              <a:t>Add the year 2012 in WEISS and import the list of E-PRTR point sources of 2012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1684" y="1876926"/>
            <a:ext cx="7126705" cy="2359644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create a new version clicking on “New version…” based on 2010_a.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 this after have locked the version 2010_a so the name must be 2010_a*.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that, we can add the point source E-PRTR associated to 2012. To do this we consider diffuse source the same of 2010.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1672379"/>
            <a:ext cx="3416968" cy="23044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97" y="3704263"/>
            <a:ext cx="785135" cy="224324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69897" y="4128684"/>
            <a:ext cx="2319655" cy="171259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48607" y="4841353"/>
            <a:ext cx="1173480" cy="142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68292" y="5673203"/>
            <a:ext cx="1173480" cy="142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94773" y="6087101"/>
            <a:ext cx="3356811" cy="685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it-IT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2010_a*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appers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that because it is locked.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684" y="4128684"/>
            <a:ext cx="2011854" cy="932769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669576" y="4925563"/>
            <a:ext cx="1576070" cy="13589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79205" y="5193663"/>
            <a:ext cx="3356811" cy="685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</a:rPr>
              <a:t>Version 2012_a, </a:t>
            </a:r>
            <a:r>
              <a:rPr lang="en-US" dirty="0" err="1">
                <a:latin typeface="Calibri" panose="020F0502020204030204" pitchFamily="34" charset="0"/>
              </a:rPr>
              <a:t>Slachthuis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Vanlommel</a:t>
            </a:r>
            <a:r>
              <a:rPr lang="en-US" dirty="0">
                <a:latin typeface="Calibri" panose="020F0502020204030204" pitchFamily="34" charset="0"/>
              </a:rPr>
              <a:t> is not long in the list</a:t>
            </a:r>
            <a:endParaRPr lang="it-IT" dirty="0">
              <a:latin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419" y="3315917"/>
            <a:ext cx="4395597" cy="3542083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9405870" y="6397793"/>
            <a:ext cx="1657985" cy="38862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9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8032" y="1301305"/>
            <a:ext cx="11202283" cy="369332"/>
          </a:xfrm>
        </p:spPr>
        <p:txBody>
          <a:bodyPr/>
          <a:lstStyle/>
          <a:p>
            <a:r>
              <a:rPr lang="en-US" sz="2400" dirty="0"/>
              <a:t>Add new </a:t>
            </a:r>
            <a:r>
              <a:rPr lang="en-US" sz="2400" dirty="0" smtClean="0"/>
              <a:t>EEV for the 2012_a version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5" y="2244483"/>
            <a:ext cx="7079411" cy="3615990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7411453" y="1943353"/>
            <a:ext cx="4640163" cy="3693319"/>
          </a:xfrm>
        </p:spPr>
        <p:txBody>
          <a:bodyPr/>
          <a:lstStyle/>
          <a:p>
            <a:r>
              <a:rPr lang="en-US" dirty="0" smtClean="0"/>
              <a:t>When you add a new EEV it’s important define:</a:t>
            </a:r>
          </a:p>
          <a:p>
            <a:pPr>
              <a:buFontTx/>
              <a:buChar char="-"/>
            </a:pPr>
            <a:r>
              <a:rPr lang="en-US" dirty="0" smtClean="0"/>
              <a:t>The dimension</a:t>
            </a:r>
          </a:p>
          <a:p>
            <a:pPr>
              <a:buFontTx/>
              <a:buChar char="-"/>
            </a:pPr>
            <a:r>
              <a:rPr lang="en-US" dirty="0" smtClean="0"/>
              <a:t>The unit</a:t>
            </a:r>
          </a:p>
          <a:p>
            <a:pPr>
              <a:buFontTx/>
              <a:buChar char="-"/>
            </a:pPr>
            <a:r>
              <a:rPr lang="en-US" dirty="0" smtClean="0"/>
              <a:t>The algorithm that will be used</a:t>
            </a:r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add: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 err="1" smtClean="0"/>
              <a:t>ascii</a:t>
            </a:r>
            <a:r>
              <a:rPr lang="en-US" dirty="0" smtClean="0"/>
              <a:t> map or the shape file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optional attribute table linked to the map with the spatial information and the value.</a:t>
            </a:r>
          </a:p>
          <a:p>
            <a:endParaRPr lang="en-US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279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3775" y="1329913"/>
            <a:ext cx="11567804" cy="504884"/>
          </a:xfrm>
        </p:spPr>
        <p:txBody>
          <a:bodyPr/>
          <a:lstStyle/>
          <a:p>
            <a:r>
              <a:rPr lang="en-US" dirty="0"/>
              <a:t>Add new EEV for the 2012_a version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01855" y="2010520"/>
            <a:ext cx="5101388" cy="3385542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For instance, for the water usage trade EEV we use the lu50m.asc as ancillary map and to apply the multi-resolution </a:t>
            </a:r>
            <a:r>
              <a:rPr lang="en-US" dirty="0" err="1" smtClean="0"/>
              <a:t>dasymetric</a:t>
            </a:r>
            <a:r>
              <a:rPr lang="en-US" dirty="0" smtClean="0"/>
              <a:t> mapping algorithm we use the weight written on the column named SS611 stored on the LANDUSE.DBF attribute table.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HINT:</a:t>
            </a:r>
          </a:p>
          <a:p>
            <a:pPr marL="0" lvl="1" indent="0">
              <a:buNone/>
            </a:pPr>
            <a:r>
              <a:rPr lang="en-US" dirty="0" smtClean="0"/>
              <a:t>The file .dbf can be opened with excel and you can read it.</a:t>
            </a:r>
          </a:p>
          <a:p>
            <a:pPr marL="0" lvl="1" indent="0">
              <a:buNone/>
            </a:pPr>
            <a:r>
              <a:rPr lang="en-US" dirty="0" smtClean="0"/>
              <a:t>(take a look to the figure on the left)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53" y="2010520"/>
            <a:ext cx="6120914" cy="309703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03357" y="3787794"/>
            <a:ext cx="6113145" cy="565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53" y="5291105"/>
            <a:ext cx="2523963" cy="1231499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3125532" y="5291105"/>
            <a:ext cx="3298736" cy="57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1400" dirty="0"/>
              <a:t>Ancillary map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Land </a:t>
            </a:r>
            <a:r>
              <a:rPr lang="en-US" sz="1400" dirty="0"/>
              <a:t>use with resolution of 50 m. </a:t>
            </a:r>
            <a:endParaRPr lang="it-IT" sz="1400" kern="0" dirty="0"/>
          </a:p>
        </p:txBody>
      </p:sp>
    </p:spTree>
    <p:extLst>
      <p:ext uri="{BB962C8B-B14F-4D97-AF65-F5344CB8AC3E}">
        <p14:creationId xmlns:p14="http://schemas.microsoft.com/office/powerpoint/2010/main" val="297984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606" y="1259975"/>
            <a:ext cx="10494433" cy="430213"/>
          </a:xfrm>
        </p:spPr>
        <p:txBody>
          <a:bodyPr/>
          <a:lstStyle/>
          <a:p>
            <a:r>
              <a:rPr lang="it-IT" dirty="0" err="1" smtClean="0"/>
              <a:t>Computation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29332" y="2302041"/>
            <a:ext cx="4620124" cy="3693319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The calculations are carried out with the </a:t>
            </a:r>
            <a:r>
              <a:rPr lang="en-US" b="1" dirty="0"/>
              <a:t>Compute </a:t>
            </a:r>
            <a:r>
              <a:rPr lang="en-US" dirty="0"/>
              <a:t>tool 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You must specify:</a:t>
            </a:r>
          </a:p>
          <a:p>
            <a:pPr lvl="1">
              <a:buFontTx/>
              <a:buChar char="-"/>
            </a:pPr>
            <a:r>
              <a:rPr lang="en-US" dirty="0" smtClean="0"/>
              <a:t>The substance</a:t>
            </a:r>
          </a:p>
          <a:p>
            <a:pPr lvl="1">
              <a:buFontTx/>
              <a:buChar char="-"/>
            </a:pPr>
            <a:r>
              <a:rPr lang="en-US" dirty="0" smtClean="0"/>
              <a:t>The source or the sector</a:t>
            </a:r>
          </a:p>
          <a:p>
            <a:pPr lvl="1">
              <a:buFontTx/>
              <a:buChar char="-"/>
            </a:pPr>
            <a:r>
              <a:rPr lang="en-US" dirty="0" smtClean="0"/>
              <a:t>The version of the data file.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If you check “Write ASCII map”, WEISS </a:t>
            </a:r>
            <a:r>
              <a:rPr lang="en-US" dirty="0"/>
              <a:t>will generate for all </a:t>
            </a:r>
            <a:r>
              <a:rPr lang="en-US" dirty="0" smtClean="0"/>
              <a:t>maps computed </a:t>
            </a:r>
            <a:r>
              <a:rPr lang="en-US" dirty="0"/>
              <a:t>an </a:t>
            </a:r>
            <a:r>
              <a:rPr lang="en-US" dirty="0" err="1"/>
              <a:t>ascii</a:t>
            </a:r>
            <a:r>
              <a:rPr lang="en-US" dirty="0"/>
              <a:t> version alongside the internal digital format. </a:t>
            </a:r>
          </a:p>
          <a:p>
            <a:pPr marL="0" lvl="1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6" y="1818525"/>
            <a:ext cx="6065361" cy="446534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74821" y="2181726"/>
            <a:ext cx="802105" cy="24063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66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065" y="1214342"/>
            <a:ext cx="11197324" cy="486926"/>
          </a:xfrm>
        </p:spPr>
        <p:txBody>
          <a:bodyPr/>
          <a:lstStyle/>
          <a:p>
            <a:r>
              <a:rPr lang="it-IT" dirty="0" err="1" smtClean="0"/>
              <a:t>Viewing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94884" y="1756780"/>
            <a:ext cx="4905505" cy="2462213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On the analysis box you can click the “Flow chart” tool.</a:t>
            </a:r>
          </a:p>
          <a:p>
            <a:pPr marL="0" lvl="1" indent="0">
              <a:buNone/>
            </a:pPr>
            <a:r>
              <a:rPr lang="en-US" dirty="0" smtClean="0"/>
              <a:t>Clicking </a:t>
            </a:r>
            <a:r>
              <a:rPr lang="en-US" dirty="0"/>
              <a:t>on the </a:t>
            </a:r>
            <a:r>
              <a:rPr lang="en-US" dirty="0" smtClean="0"/>
              <a:t>blue box you </a:t>
            </a:r>
            <a:r>
              <a:rPr lang="en-US" dirty="0"/>
              <a:t>can see the correlated </a:t>
            </a:r>
            <a:r>
              <a:rPr lang="en-US" dirty="0" smtClean="0"/>
              <a:t>map for that particular node.</a:t>
            </a:r>
          </a:p>
          <a:p>
            <a:pPr marL="0" lvl="1" indent="0">
              <a:buNone/>
            </a:pPr>
            <a:r>
              <a:rPr lang="en-US" dirty="0" smtClean="0"/>
              <a:t>For instance, in this case we’ve chosen to view the gross emission to water map for the copper emission produced by seagoing vessels.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6" y="2494384"/>
            <a:ext cx="6761050" cy="36579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601" y="3341168"/>
            <a:ext cx="1060796" cy="2804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759" y="4620534"/>
            <a:ext cx="4264620" cy="2059574"/>
          </a:xfrm>
          <a:prstGeom prst="rect">
            <a:avLst/>
          </a:prstGeom>
        </p:spPr>
      </p:pic>
      <p:cxnSp>
        <p:nvCxnSpPr>
          <p:cNvPr id="12" name="Connettore 4 11"/>
          <p:cNvCxnSpPr>
            <a:endCxn id="8" idx="1"/>
          </p:cNvCxnSpPr>
          <p:nvPr/>
        </p:nvCxnSpPr>
        <p:spPr bwMode="auto">
          <a:xfrm>
            <a:off x="4586397" y="3481388"/>
            <a:ext cx="2723362" cy="2168933"/>
          </a:xfrm>
          <a:prstGeom prst="bentConnector3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217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706" y="5522982"/>
            <a:ext cx="5564460" cy="1231106"/>
          </a:xfrm>
        </p:spPr>
        <p:txBody>
          <a:bodyPr/>
          <a:lstStyle/>
          <a:p>
            <a:pPr marL="0" lvl="1" indent="0">
              <a:buNone/>
            </a:pPr>
            <a:r>
              <a:rPr lang="en-US" sz="1400" dirty="0" smtClean="0"/>
              <a:t>WEISS has the possibility to show the results on a choropleth map and also to use a map for the overlay in the visualization. On the Map catalogue windows you can add the map for the Areal subdivisions and for the overlay</a:t>
            </a:r>
          </a:p>
        </p:txBody>
      </p:sp>
      <p:pic>
        <p:nvPicPr>
          <p:cNvPr id="4" name="Immagine 3"/>
          <p:cNvPicPr>
            <a:picLocks/>
          </p:cNvPicPr>
          <p:nvPr/>
        </p:nvPicPr>
        <p:blipFill rotWithShape="1">
          <a:blip r:embed="rId2"/>
          <a:srcRect l="1553" r="3752" b="7434"/>
          <a:stretch/>
        </p:blipFill>
        <p:spPr>
          <a:xfrm>
            <a:off x="208547" y="1890961"/>
            <a:ext cx="5293895" cy="34029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238" y="2344699"/>
            <a:ext cx="370470" cy="3182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153" y="3351154"/>
            <a:ext cx="872876" cy="960164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5979318" y="5097963"/>
            <a:ext cx="5952369" cy="88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lvl="1" indent="0" algn="just">
              <a:buNone/>
            </a:pPr>
            <a:r>
              <a:rPr lang="en-US" sz="1400" dirty="0" smtClean="0"/>
              <a:t>For example, here </a:t>
            </a:r>
            <a:r>
              <a:rPr lang="en-US" sz="1400" dirty="0"/>
              <a:t>you can see </a:t>
            </a:r>
            <a:r>
              <a:rPr lang="en-US" sz="1400" dirty="0" smtClean="0"/>
              <a:t>the </a:t>
            </a:r>
            <a:r>
              <a:rPr lang="en-US" sz="1400" dirty="0" smtClean="0"/>
              <a:t>choropleth </a:t>
            </a:r>
            <a:r>
              <a:rPr lang="en-US" sz="1400" dirty="0" smtClean="0"/>
              <a:t>map for the copper gross emission for the seagoing vessels with the overlay of the municipality shape.  </a:t>
            </a:r>
            <a:endParaRPr lang="it-IT" sz="1400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47706" y="1183092"/>
            <a:ext cx="11923974" cy="430887"/>
          </a:xfrm>
        </p:spPr>
        <p:txBody>
          <a:bodyPr/>
          <a:lstStyle/>
          <a:p>
            <a:r>
              <a:rPr lang="it-IT" dirty="0" err="1" smtClean="0"/>
              <a:t>Viewing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: </a:t>
            </a:r>
            <a:r>
              <a:rPr lang="it-IT" dirty="0" err="1" smtClean="0"/>
              <a:t>choropleth</a:t>
            </a:r>
            <a:r>
              <a:rPr lang="it-IT" dirty="0" smtClean="0"/>
              <a:t> </a:t>
            </a:r>
            <a:r>
              <a:rPr lang="it-IT" dirty="0" err="1" smtClean="0"/>
              <a:t>map</a:t>
            </a:r>
            <a:r>
              <a:rPr lang="it-IT" dirty="0" smtClean="0"/>
              <a:t> and </a:t>
            </a:r>
            <a:r>
              <a:rPr lang="it-IT" dirty="0" err="1" smtClean="0"/>
              <a:t>overlay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555" y="2025771"/>
            <a:ext cx="6228125" cy="266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6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830" y="2079291"/>
            <a:ext cx="11639179" cy="2462213"/>
          </a:xfrm>
        </p:spPr>
        <p:txBody>
          <a:bodyPr/>
          <a:lstStyle/>
          <a:p>
            <a:pPr marL="0" indent="0" algn="just"/>
            <a:r>
              <a:rPr lang="en-US" dirty="0" smtClean="0"/>
              <a:t>The </a:t>
            </a:r>
            <a:r>
              <a:rPr lang="en-US" dirty="0" smtClean="0"/>
              <a:t>choropleth </a:t>
            </a:r>
            <a:r>
              <a:rPr lang="en-US" dirty="0"/>
              <a:t>map for the copper gross emission for the seagoing vessels </a:t>
            </a:r>
            <a:r>
              <a:rPr lang="en-US" dirty="0" smtClean="0"/>
              <a:t>is generated using </a:t>
            </a:r>
            <a:r>
              <a:rPr lang="en-US" dirty="0" err="1"/>
              <a:t>ports.asc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 algn="just"/>
            <a:r>
              <a:rPr lang="en-US" dirty="0" smtClean="0"/>
              <a:t>At the begin, </a:t>
            </a:r>
            <a:r>
              <a:rPr lang="en-US" dirty="0"/>
              <a:t>the emission factor </a:t>
            </a:r>
            <a:r>
              <a:rPr lang="en-US" dirty="0" smtClean="0"/>
              <a:t>for that source is </a:t>
            </a:r>
            <a:r>
              <a:rPr lang="en-US" dirty="0"/>
              <a:t>300 g/number of moored seagoing </a:t>
            </a:r>
            <a:r>
              <a:rPr lang="en-US" dirty="0" smtClean="0"/>
              <a:t>vessel. </a:t>
            </a:r>
            <a:endParaRPr lang="en-US" dirty="0"/>
          </a:p>
          <a:p>
            <a:pPr marL="0" indent="0" algn="just"/>
            <a:r>
              <a:rPr lang="en-US" dirty="0" smtClean="0"/>
              <a:t>The EF is after multiplied for </a:t>
            </a:r>
            <a:r>
              <a:rPr lang="en-US" dirty="0"/>
              <a:t>the Leaching antifouling seagoing vessels </a:t>
            </a:r>
            <a:r>
              <a:rPr lang="en-US" dirty="0" smtClean="0"/>
              <a:t>EEV with the unit of “</a:t>
            </a:r>
            <a:r>
              <a:rPr lang="en-US" dirty="0"/>
              <a:t>number of vessels</a:t>
            </a:r>
            <a:r>
              <a:rPr lang="en-US" dirty="0" smtClean="0"/>
              <a:t>”. You can open the file where these information are stored: it’s called </a:t>
            </a:r>
            <a:r>
              <a:rPr lang="en-US" dirty="0"/>
              <a:t>“</a:t>
            </a:r>
            <a:r>
              <a:rPr lang="en-US" dirty="0" err="1"/>
              <a:t>eev_moored_seaships.dbf</a:t>
            </a:r>
            <a:r>
              <a:rPr lang="en-US" dirty="0" smtClean="0"/>
              <a:t>”. We </a:t>
            </a:r>
            <a:r>
              <a:rPr lang="en-US" dirty="0"/>
              <a:t>can read </a:t>
            </a:r>
            <a:r>
              <a:rPr lang="en-US" dirty="0" smtClean="0"/>
              <a:t>the </a:t>
            </a:r>
            <a:r>
              <a:rPr lang="en-US" dirty="0"/>
              <a:t>port’s name called NAAM in the table and the number of vessels in the column J2005.</a:t>
            </a:r>
          </a:p>
          <a:p>
            <a:pPr marL="0" indent="0"/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97684"/>
              </p:ext>
            </p:extLst>
          </p:nvPr>
        </p:nvGraphicFramePr>
        <p:xfrm>
          <a:off x="304116" y="4727344"/>
          <a:ext cx="5049253" cy="1432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525"/>
                <a:gridCol w="1562864"/>
                <a:gridCol w="1562864"/>
              </a:tblGrid>
              <a:tr h="286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NAAM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J2005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6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Antwerpen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1,00000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15283,00000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6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Gent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2,00000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2794,00000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6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Oostende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3,00000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8555,00000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6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Zeebrugge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4,00000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4843,00000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6509084" y="4783645"/>
            <a:ext cx="4932947" cy="12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it-IT" b="1" kern="0" dirty="0" err="1" smtClean="0"/>
              <a:t>Important</a:t>
            </a:r>
            <a:r>
              <a:rPr lang="it-IT" kern="0" dirty="0" smtClean="0"/>
              <a:t>: </a:t>
            </a:r>
          </a:p>
          <a:p>
            <a:pPr marL="0" lvl="1" indent="0">
              <a:buNone/>
            </a:pPr>
            <a:r>
              <a:rPr lang="it-IT" kern="0" dirty="0" smtClean="0"/>
              <a:t>The </a:t>
            </a:r>
            <a:r>
              <a:rPr lang="it-IT" kern="0" dirty="0" err="1" smtClean="0"/>
              <a:t>choropleth</a:t>
            </a:r>
            <a:r>
              <a:rPr lang="it-IT" kern="0" dirty="0" smtClean="0"/>
              <a:t> </a:t>
            </a:r>
            <a:r>
              <a:rPr lang="it-IT" kern="0" dirty="0" err="1" smtClean="0"/>
              <a:t>map</a:t>
            </a:r>
            <a:r>
              <a:rPr lang="it-IT" kern="0" dirty="0" smtClean="0"/>
              <a:t> </a:t>
            </a:r>
            <a:r>
              <a:rPr lang="it-IT" kern="0" dirty="0" err="1" smtClean="0"/>
              <a:t>we</a:t>
            </a:r>
            <a:r>
              <a:rPr lang="it-IT" kern="0" dirty="0" smtClean="0"/>
              <a:t> </a:t>
            </a:r>
            <a:r>
              <a:rPr lang="it-IT" kern="0" dirty="0" err="1" smtClean="0"/>
              <a:t>saw</a:t>
            </a:r>
            <a:r>
              <a:rPr lang="it-IT" kern="0" dirty="0" smtClean="0"/>
              <a:t> </a:t>
            </a:r>
            <a:r>
              <a:rPr lang="it-IT" kern="0" dirty="0" err="1" smtClean="0"/>
              <a:t>before</a:t>
            </a:r>
            <a:r>
              <a:rPr lang="it-IT" kern="0" dirty="0" smtClean="0"/>
              <a:t> </a:t>
            </a:r>
            <a:r>
              <a:rPr lang="it-IT" kern="0" dirty="0" err="1" smtClean="0"/>
              <a:t>was</a:t>
            </a:r>
            <a:r>
              <a:rPr lang="it-IT" kern="0" dirty="0" smtClean="0"/>
              <a:t> </a:t>
            </a:r>
            <a:r>
              <a:rPr lang="it-IT" kern="0" dirty="0" err="1" smtClean="0"/>
              <a:t>espressed</a:t>
            </a:r>
            <a:r>
              <a:rPr lang="it-IT" kern="0" dirty="0" smtClean="0"/>
              <a:t> in </a:t>
            </a:r>
            <a:r>
              <a:rPr lang="it-IT" kern="0" dirty="0" smtClean="0"/>
              <a:t>g.</a:t>
            </a:r>
            <a:endParaRPr lang="it-IT" kern="0" dirty="0" smtClean="0"/>
          </a:p>
          <a:p>
            <a:endParaRPr lang="it-IT" kern="0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8495" y="1439896"/>
            <a:ext cx="11923974" cy="430887"/>
          </a:xfrm>
        </p:spPr>
        <p:txBody>
          <a:bodyPr/>
          <a:lstStyle/>
          <a:p>
            <a:r>
              <a:rPr lang="it-IT" dirty="0" err="1" smtClean="0"/>
              <a:t>Viewing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: </a:t>
            </a:r>
            <a:r>
              <a:rPr lang="it-IT" dirty="0" err="1" smtClean="0"/>
              <a:t>choropleth</a:t>
            </a:r>
            <a:r>
              <a:rPr lang="it-IT" dirty="0" smtClean="0"/>
              <a:t> </a:t>
            </a:r>
            <a:r>
              <a:rPr lang="it-IT" dirty="0" err="1" smtClean="0"/>
              <a:t>map</a:t>
            </a:r>
            <a:r>
              <a:rPr lang="it-IT" dirty="0" smtClean="0"/>
              <a:t> and </a:t>
            </a:r>
            <a:r>
              <a:rPr lang="it-IT" dirty="0" err="1" smtClean="0"/>
              <a:t>overlay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674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10871" y="1909911"/>
            <a:ext cx="6449906" cy="4001095"/>
          </a:xfrm>
        </p:spPr>
        <p:txBody>
          <a:bodyPr/>
          <a:lstStyle/>
          <a:p>
            <a:pPr marL="0" indent="0"/>
            <a:r>
              <a:rPr lang="en-US" sz="1600" dirty="0" smtClean="0"/>
              <a:t>We can customize our map and its legend as we want. </a:t>
            </a:r>
          </a:p>
          <a:p>
            <a:pPr marL="0" indent="0"/>
            <a:r>
              <a:rPr lang="en-US" sz="1600" dirty="0" smtClean="0"/>
              <a:t>Weiss gives us the possibility to edit them in this way: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first thing to </a:t>
            </a:r>
            <a:r>
              <a:rPr lang="en-US" sz="1600" dirty="0" smtClean="0"/>
              <a:t>do [1] </a:t>
            </a:r>
            <a:r>
              <a:rPr lang="en-US" sz="1600" dirty="0"/>
              <a:t>is </a:t>
            </a:r>
            <a:r>
              <a:rPr lang="en-US" sz="1600" dirty="0" smtClean="0"/>
              <a:t>clicking on “Generate </a:t>
            </a:r>
            <a:r>
              <a:rPr lang="en-US" sz="1600" dirty="0"/>
              <a:t>class bounds…”. You can modify the legend and customize your scale as you </a:t>
            </a:r>
            <a:r>
              <a:rPr lang="en-US" sz="1600" dirty="0" smtClean="0"/>
              <a:t>want. Clicking on “Find best scale”, WEISS will search for the best scale for that type of map. </a:t>
            </a:r>
            <a:endParaRPr lang="it-IT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After that </a:t>
            </a:r>
            <a:r>
              <a:rPr lang="en-US" sz="1600" dirty="0" smtClean="0"/>
              <a:t>we click on “</a:t>
            </a:r>
            <a:r>
              <a:rPr lang="en-US" sz="1600" dirty="0"/>
              <a:t>Generate labels</a:t>
            </a:r>
            <a:r>
              <a:rPr lang="en-US" sz="1600" dirty="0" smtClean="0"/>
              <a:t>…” [2]</a:t>
            </a:r>
            <a:endParaRPr lang="it-IT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And in the end we click on </a:t>
            </a:r>
            <a:r>
              <a:rPr lang="en-US" sz="1600" dirty="0"/>
              <a:t>“Generate </a:t>
            </a:r>
            <a:r>
              <a:rPr lang="en-US" sz="1600" dirty="0" err="1"/>
              <a:t>colours</a:t>
            </a:r>
            <a:r>
              <a:rPr lang="en-US" sz="1600" dirty="0" smtClean="0"/>
              <a:t>…” [</a:t>
            </a:r>
            <a:r>
              <a:rPr lang="en-US" sz="1600" dirty="0"/>
              <a:t>3] You can </a:t>
            </a:r>
            <a:r>
              <a:rPr lang="en-US" sz="1600" dirty="0" smtClean="0"/>
              <a:t>customize </a:t>
            </a:r>
            <a:r>
              <a:rPr lang="en-US" sz="1600" dirty="0"/>
              <a:t>the colors of the legend as you prefer.</a:t>
            </a:r>
            <a:endParaRPr lang="it-IT" sz="1600" dirty="0"/>
          </a:p>
          <a:p>
            <a:pPr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0" indent="0"/>
            <a:r>
              <a:rPr lang="en-US" sz="1600" dirty="0" smtClean="0"/>
              <a:t> </a:t>
            </a:r>
            <a:endParaRPr lang="it-IT" sz="1600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60" y="1736334"/>
            <a:ext cx="3136265" cy="24657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69044" y="5205063"/>
            <a:ext cx="1322161" cy="150960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47706" y="1183092"/>
            <a:ext cx="11923974" cy="430887"/>
          </a:xfrm>
        </p:spPr>
        <p:txBody>
          <a:bodyPr/>
          <a:lstStyle/>
          <a:p>
            <a:r>
              <a:rPr lang="en-US" dirty="0" smtClean="0"/>
              <a:t>Viewing results: customizing the map legend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471487" y="3756660"/>
            <a:ext cx="779145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572419" y="3756660"/>
            <a:ext cx="779145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673351" y="3756660"/>
            <a:ext cx="779145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0" name="Casella di testo 26"/>
          <p:cNvSpPr txBox="1"/>
          <p:nvPr/>
        </p:nvSpPr>
        <p:spPr>
          <a:xfrm>
            <a:off x="2994360" y="3494161"/>
            <a:ext cx="254000" cy="19748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it-IT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sella di testo 27"/>
          <p:cNvSpPr txBox="1"/>
          <p:nvPr/>
        </p:nvSpPr>
        <p:spPr>
          <a:xfrm>
            <a:off x="1847056" y="3494161"/>
            <a:ext cx="229870" cy="1981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it-IT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sella di testo 28"/>
          <p:cNvSpPr txBox="1"/>
          <p:nvPr/>
        </p:nvSpPr>
        <p:spPr>
          <a:xfrm>
            <a:off x="679927" y="3494161"/>
            <a:ext cx="245745" cy="1905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it-IT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631" y="4250526"/>
            <a:ext cx="1576896" cy="9114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30" y="5396219"/>
            <a:ext cx="1874003" cy="1127292"/>
          </a:xfrm>
          <a:prstGeom prst="rect">
            <a:avLst/>
          </a:prstGeom>
        </p:spPr>
      </p:pic>
      <p:cxnSp>
        <p:nvCxnSpPr>
          <p:cNvPr id="15" name="Connettore 4 14"/>
          <p:cNvCxnSpPr>
            <a:stCxn id="9" idx="2"/>
            <a:endCxn id="5" idx="0"/>
          </p:cNvCxnSpPr>
          <p:nvPr/>
        </p:nvCxnSpPr>
        <p:spPr bwMode="auto">
          <a:xfrm rot="16200000" flipH="1">
            <a:off x="2663763" y="4338700"/>
            <a:ext cx="1265523" cy="467201"/>
          </a:xfrm>
          <a:prstGeom prst="bentConnector3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ttore 4 22"/>
          <p:cNvCxnSpPr>
            <a:endCxn id="13" idx="0"/>
          </p:cNvCxnSpPr>
          <p:nvPr/>
        </p:nvCxnSpPr>
        <p:spPr bwMode="auto">
          <a:xfrm rot="16200000" flipH="1">
            <a:off x="280826" y="4426412"/>
            <a:ext cx="1477333" cy="462279"/>
          </a:xfrm>
          <a:prstGeom prst="bentConnector3">
            <a:avLst>
              <a:gd name="adj1" fmla="val 90721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onnettore 4 30"/>
          <p:cNvCxnSpPr>
            <a:endCxn id="2" idx="0"/>
          </p:cNvCxnSpPr>
          <p:nvPr/>
        </p:nvCxnSpPr>
        <p:spPr bwMode="auto">
          <a:xfrm rot="16200000" flipH="1">
            <a:off x="1845042" y="4056488"/>
            <a:ext cx="310987" cy="770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8330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0474" y="1392434"/>
            <a:ext cx="11923033" cy="369332"/>
          </a:xfrm>
        </p:spPr>
        <p:txBody>
          <a:bodyPr/>
          <a:lstStyle/>
          <a:p>
            <a:r>
              <a:rPr lang="en-US" sz="2400" dirty="0"/>
              <a:t>Viewing results: </a:t>
            </a:r>
            <a:r>
              <a:rPr lang="it-IT" sz="2400" dirty="0" smtClean="0"/>
              <a:t>Flow chart,  </a:t>
            </a:r>
            <a:r>
              <a:rPr lang="it-IT" sz="2400" dirty="0" err="1" smtClean="0"/>
              <a:t>domestic</a:t>
            </a:r>
            <a:r>
              <a:rPr lang="it-IT" sz="2400" dirty="0" smtClean="0"/>
              <a:t> </a:t>
            </a:r>
            <a:r>
              <a:rPr lang="it-IT" sz="2400" dirty="0" err="1" smtClean="0"/>
              <a:t>waste</a:t>
            </a:r>
            <a:r>
              <a:rPr lang="it-IT" sz="2400" dirty="0" smtClean="0"/>
              <a:t> water </a:t>
            </a:r>
            <a:r>
              <a:rPr lang="it-IT" sz="2400" dirty="0" err="1" smtClean="0"/>
              <a:t>emission</a:t>
            </a:r>
            <a:r>
              <a:rPr lang="it-IT" sz="2400" dirty="0" smtClean="0"/>
              <a:t> for </a:t>
            </a:r>
            <a:r>
              <a:rPr lang="it-IT" sz="2400" dirty="0" err="1" smtClean="0"/>
              <a:t>zinc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475" y="2031784"/>
            <a:ext cx="4213726" cy="4470616"/>
          </a:xfrm>
        </p:spPr>
        <p:txBody>
          <a:bodyPr/>
          <a:lstStyle/>
          <a:p>
            <a:pPr marL="0" lvl="1" indent="0">
              <a:buNone/>
            </a:pPr>
            <a:r>
              <a:rPr lang="en-US" sz="1400" b="1" dirty="0" smtClean="0"/>
              <a:t>It is interesting to play with the value of each node in the flow chart. </a:t>
            </a:r>
          </a:p>
          <a:p>
            <a:pPr marL="0" lvl="1" indent="0" algn="just">
              <a:buNone/>
            </a:pPr>
            <a:r>
              <a:rPr lang="en-US" sz="1400" dirty="0" smtClean="0"/>
              <a:t>For example we did a simple balance about the substance reduction made by the waste water treatment platform.</a:t>
            </a:r>
          </a:p>
          <a:p>
            <a:pPr marL="0" lvl="1" indent="0" algn="just">
              <a:buNone/>
            </a:pPr>
            <a:endParaRPr lang="en-US" sz="1400" dirty="0"/>
          </a:p>
          <a:p>
            <a:r>
              <a:rPr lang="en-US" sz="1400" b="1" dirty="0" smtClean="0"/>
              <a:t>Reduction </a:t>
            </a:r>
            <a:r>
              <a:rPr lang="en-US" sz="1400" b="1" dirty="0"/>
              <a:t>of urban WWTP: 74,52%</a:t>
            </a:r>
            <a:endParaRPr lang="it-IT" sz="14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/>
              <a:t>Input pollutant 3524453.68 g </a:t>
            </a:r>
            <a:endParaRPr lang="it-IT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/>
              <a:t>Removed pollutant 2626525.37 g</a:t>
            </a:r>
            <a:endParaRPr lang="it-IT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/>
              <a:t>Output pollutant 897928.33 g </a:t>
            </a:r>
            <a:endParaRPr lang="it-IT" sz="1400" dirty="0"/>
          </a:p>
          <a:p>
            <a:r>
              <a:rPr lang="en-US" sz="1400" b="1" dirty="0"/>
              <a:t>Reduction of individual WWTP: 50%</a:t>
            </a:r>
            <a:endParaRPr lang="it-IT" sz="14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/>
              <a:t>Input pollutant 397674.75 g</a:t>
            </a:r>
            <a:endParaRPr lang="it-IT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/>
              <a:t>Removed pollutant 198837.38 g</a:t>
            </a:r>
            <a:endParaRPr lang="it-IT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dirty="0"/>
              <a:t>Output pollutant 1998838.38 g </a:t>
            </a: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648" y="2298046"/>
            <a:ext cx="7286859" cy="40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85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832" y="1291304"/>
            <a:ext cx="11244201" cy="430887"/>
          </a:xfrm>
        </p:spPr>
        <p:txBody>
          <a:bodyPr/>
          <a:lstStyle/>
          <a:p>
            <a:r>
              <a:rPr lang="en-US" dirty="0"/>
              <a:t>Viewing results: </a:t>
            </a:r>
            <a:r>
              <a:rPr lang="it-IT" dirty="0" smtClean="0"/>
              <a:t>Top 10 </a:t>
            </a:r>
            <a:r>
              <a:rPr lang="it-IT" dirty="0" err="1" smtClean="0"/>
              <a:t>emissions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830" y="4493955"/>
            <a:ext cx="5542979" cy="254749"/>
          </a:xfrm>
        </p:spPr>
        <p:txBody>
          <a:bodyPr/>
          <a:lstStyle/>
          <a:p>
            <a:r>
              <a:rPr lang="en-US" sz="900" dirty="0"/>
              <a:t>This is a classification about the source of the net emission of copper to the water surface. </a:t>
            </a:r>
            <a:endParaRPr lang="it-IT" sz="9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" y="2942584"/>
            <a:ext cx="5542979" cy="155137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873" y="2938945"/>
            <a:ext cx="6122801" cy="1494109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5727032" y="4500855"/>
            <a:ext cx="6340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900" dirty="0"/>
              <a:t>The main source of gross emission to water is the domestic waste water. The quantities is reduced by WWTP.</a:t>
            </a:r>
            <a:endParaRPr lang="it-IT" sz="900" kern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1" y="4875807"/>
            <a:ext cx="5542979" cy="1435433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99832" y="6438343"/>
            <a:ext cx="5542979" cy="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/>
            <a:r>
              <a:rPr lang="en-US" sz="900" dirty="0"/>
              <a:t>Gross Emission to water for </a:t>
            </a:r>
            <a:r>
              <a:rPr lang="en-US" sz="900" dirty="0" err="1"/>
              <a:t>subsubsector</a:t>
            </a:r>
            <a:r>
              <a:rPr lang="en-US" sz="900" dirty="0"/>
              <a:t> expressed in ton. </a:t>
            </a:r>
            <a:endParaRPr lang="it-IT" sz="900" kern="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/>
          <a:srcRect b="7937"/>
          <a:stretch/>
        </p:blipFill>
        <p:spPr>
          <a:xfrm>
            <a:off x="6011046" y="4875807"/>
            <a:ext cx="5990453" cy="1428186"/>
          </a:xfrm>
          <a:prstGeom prst="rect">
            <a:avLst/>
          </a:prstGeom>
        </p:spPr>
      </p:pic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5944873" y="6438343"/>
            <a:ext cx="5990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/>
            <a:r>
              <a:rPr lang="en-US" sz="900" dirty="0"/>
              <a:t>Net emission to water for subsector expressed in ton. </a:t>
            </a:r>
            <a:endParaRPr lang="it-IT" sz="900" kern="0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 bwMode="auto">
          <a:xfrm>
            <a:off x="160657" y="2035527"/>
            <a:ext cx="1184084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lvl="1" indent="0" algn="just">
              <a:buNone/>
            </a:pPr>
            <a:r>
              <a:rPr lang="en-US" dirty="0"/>
              <a:t>The </a:t>
            </a:r>
            <a:r>
              <a:rPr lang="en-US" b="1" dirty="0"/>
              <a:t>Top 10 </a:t>
            </a:r>
            <a:r>
              <a:rPr lang="en-US" dirty="0"/>
              <a:t>tool allows </a:t>
            </a:r>
            <a:r>
              <a:rPr lang="en-US" dirty="0" smtClean="0"/>
              <a:t>you </a:t>
            </a:r>
            <a:r>
              <a:rPr lang="en-US" dirty="0"/>
              <a:t>to gain an insight, via a table and bar charts, into the major emission sources in the study area. 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296732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966" y="1297562"/>
            <a:ext cx="10494433" cy="430213"/>
          </a:xfrm>
        </p:spPr>
        <p:txBody>
          <a:bodyPr/>
          <a:lstStyle/>
          <a:p>
            <a:r>
              <a:rPr lang="it-IT" dirty="0" smtClean="0"/>
              <a:t>Opening an </a:t>
            </a:r>
            <a:r>
              <a:rPr lang="en-GB" dirty="0" smtClean="0"/>
              <a:t>existing</a:t>
            </a:r>
            <a:r>
              <a:rPr lang="it-IT" dirty="0" smtClean="0"/>
              <a:t> </a:t>
            </a:r>
            <a:r>
              <a:rPr lang="it-IT" dirty="0" smtClean="0"/>
              <a:t>WEISS </a:t>
            </a:r>
            <a:r>
              <a:rPr lang="en-GB" dirty="0" smtClean="0"/>
              <a:t>project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69846" y="1845982"/>
            <a:ext cx="4938136" cy="12311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/>
              <a:t>We open the file Flanders.ini;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/>
              <a:t>The project file is linked to a Microsoft access Database were all the information and data are stored into</a:t>
            </a:r>
            <a:endParaRPr lang="en-GB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70" y="2162403"/>
            <a:ext cx="6415841" cy="29810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75" y="3723853"/>
            <a:ext cx="2066925" cy="25717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318171" y="4432663"/>
            <a:ext cx="2205347" cy="15927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Hint: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Open the Flanders.ini file with a block note, you will see the linked Database and the extent of the region map.</a:t>
            </a:r>
            <a:endParaRPr lang="en-GB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39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2182" y="1320214"/>
            <a:ext cx="10494433" cy="430213"/>
          </a:xfrm>
        </p:spPr>
        <p:txBody>
          <a:bodyPr/>
          <a:lstStyle/>
          <a:p>
            <a:r>
              <a:rPr lang="en-US" dirty="0"/>
              <a:t>Viewing </a:t>
            </a:r>
            <a:r>
              <a:rPr lang="en-US" dirty="0" smtClean="0"/>
              <a:t>results: </a:t>
            </a:r>
            <a:r>
              <a:rPr lang="it-IT" dirty="0" err="1" smtClean="0"/>
              <a:t>Gross</a:t>
            </a:r>
            <a:r>
              <a:rPr lang="it-IT" dirty="0" smtClean="0"/>
              <a:t>/Net </a:t>
            </a:r>
            <a:r>
              <a:rPr lang="it-IT" dirty="0" err="1" smtClean="0"/>
              <a:t>emissions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7" y="3109875"/>
            <a:ext cx="7317384" cy="31703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34300" b="30943"/>
          <a:stretch/>
        </p:blipFill>
        <p:spPr>
          <a:xfrm>
            <a:off x="7792872" y="4553288"/>
            <a:ext cx="4208627" cy="1630229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160657" y="2035527"/>
            <a:ext cx="11840842" cy="58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lvl="1" indent="0" algn="just">
              <a:buNone/>
            </a:pPr>
            <a:r>
              <a:rPr lang="en-US" dirty="0"/>
              <a:t>In the </a:t>
            </a:r>
            <a:r>
              <a:rPr lang="en-US" b="1" dirty="0"/>
              <a:t>Gross/net </a:t>
            </a:r>
            <a:r>
              <a:rPr lang="en-US" dirty="0"/>
              <a:t>tool, the gross emissions, the net emissions and the ratio of both are shown in tabular form for a substance-source/sub-sector/sector combination </a:t>
            </a:r>
            <a:r>
              <a:rPr lang="en-US" dirty="0" smtClean="0"/>
              <a:t>selected.</a:t>
            </a:r>
            <a:endParaRPr lang="it-IT" kern="0" dirty="0"/>
          </a:p>
        </p:txBody>
      </p:sp>
      <p:sp>
        <p:nvSpPr>
          <p:cNvPr id="8" name="Rettangolo 7"/>
          <p:cNvSpPr/>
          <p:nvPr/>
        </p:nvSpPr>
        <p:spPr bwMode="auto">
          <a:xfrm>
            <a:off x="7016436" y="3304515"/>
            <a:ext cx="461605" cy="287900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11343992" y="4744015"/>
            <a:ext cx="470780" cy="129464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56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227" y="1289050"/>
            <a:ext cx="11728226" cy="459539"/>
          </a:xfrm>
        </p:spPr>
        <p:txBody>
          <a:bodyPr/>
          <a:lstStyle/>
          <a:p>
            <a:r>
              <a:rPr lang="en-US" dirty="0"/>
              <a:t>Viewing results: </a:t>
            </a:r>
            <a:r>
              <a:rPr lang="it-IT" dirty="0" smtClean="0"/>
              <a:t>Net </a:t>
            </a:r>
            <a:r>
              <a:rPr lang="it-IT" dirty="0" err="1" smtClean="0"/>
              <a:t>emissions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33" y="3182330"/>
            <a:ext cx="9520901" cy="3044034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142611" y="2047460"/>
            <a:ext cx="1184084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lvl="1" indent="0" algn="just">
              <a:buNone/>
            </a:pPr>
            <a:r>
              <a:rPr lang="en-US" kern="0" dirty="0" smtClean="0"/>
              <a:t>Here you can visualize the net emission to water on a pie chart. You can customize the unit which the value will be shown, the subsector, the source and the zone.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81799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931" y="1462776"/>
            <a:ext cx="11570795" cy="447911"/>
          </a:xfrm>
        </p:spPr>
        <p:txBody>
          <a:bodyPr/>
          <a:lstStyle/>
          <a:p>
            <a:r>
              <a:rPr lang="en-US" dirty="0"/>
              <a:t>Viewing results: </a:t>
            </a:r>
            <a:r>
              <a:rPr lang="en-US" dirty="0" smtClean="0"/>
              <a:t>Waste Water treatment Platform, </a:t>
            </a:r>
            <a:r>
              <a:rPr lang="it-IT" dirty="0" smtClean="0"/>
              <a:t>WWTP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6866" y="2695040"/>
            <a:ext cx="4969042" cy="2462213"/>
          </a:xfrm>
        </p:spPr>
        <p:txBody>
          <a:bodyPr/>
          <a:lstStyle/>
          <a:p>
            <a:pPr marL="0" indent="0"/>
            <a:r>
              <a:rPr lang="en-US" dirty="0" smtClean="0"/>
              <a:t>Here you can validate your modelling. </a:t>
            </a:r>
          </a:p>
          <a:p>
            <a:pPr marL="0" indent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measured influents are the truth and they are compared with the modelled influent.</a:t>
            </a:r>
            <a:endParaRPr lang="it-IT" dirty="0"/>
          </a:p>
          <a:p>
            <a:pPr marL="0" indent="0"/>
            <a:r>
              <a:rPr lang="en-US" dirty="0"/>
              <a:t>The different between the measured influent and the modelled influent is the unexplained and it’s also evaluated as a ratio of the measured quantities.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2" y="2353846"/>
            <a:ext cx="6310358" cy="3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9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2921" y="1301174"/>
            <a:ext cx="10494433" cy="430213"/>
          </a:xfrm>
        </p:spPr>
        <p:txBody>
          <a:bodyPr/>
          <a:lstStyle/>
          <a:p>
            <a:r>
              <a:rPr lang="it-IT" dirty="0" err="1" smtClean="0"/>
              <a:t>Adding</a:t>
            </a:r>
            <a:r>
              <a:rPr lang="it-IT" dirty="0" smtClean="0"/>
              <a:t> the new </a:t>
            </a:r>
            <a:r>
              <a:rPr lang="it-IT" dirty="0" err="1" smtClean="0"/>
              <a:t>substances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345" y="4844521"/>
            <a:ext cx="11515583" cy="923330"/>
          </a:xfrm>
        </p:spPr>
        <p:txBody>
          <a:bodyPr/>
          <a:lstStyle/>
          <a:p>
            <a:r>
              <a:rPr lang="en-US" dirty="0"/>
              <a:t>The substance list can be viewed in the tools group </a:t>
            </a:r>
            <a:r>
              <a:rPr lang="en-US" b="1" dirty="0"/>
              <a:t>Emissions </a:t>
            </a:r>
            <a:endParaRPr lang="en-US" b="1" dirty="0" smtClean="0"/>
          </a:p>
          <a:p>
            <a:r>
              <a:rPr lang="en-US" dirty="0" smtClean="0"/>
              <a:t>For each group, you can assign the symbol and the name </a:t>
            </a:r>
          </a:p>
          <a:p>
            <a:r>
              <a:rPr lang="en-US" dirty="0" smtClean="0"/>
              <a:t>There is the possibility to add the CAS </a:t>
            </a:r>
            <a:r>
              <a:rPr lang="en-US" dirty="0" smtClean="0"/>
              <a:t>number.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5" y="1994407"/>
            <a:ext cx="8661138" cy="25870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340631" y="2119287"/>
            <a:ext cx="2139606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Hint: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If the </a:t>
            </a:r>
            <a:r>
              <a:rPr lang="it-IT" sz="1400" dirty="0" smtClean="0">
                <a:solidFill>
                  <a:srgbClr val="FF0000"/>
                </a:solidFill>
              </a:rPr>
              <a:t>Sum </a:t>
            </a:r>
            <a:r>
              <a:rPr lang="it-IT" sz="1400" dirty="0" smtClean="0">
                <a:solidFill>
                  <a:srgbClr val="FF0000"/>
                </a:solidFill>
              </a:rPr>
              <a:t>box </a:t>
            </a:r>
            <a:r>
              <a:rPr lang="en-GB" sz="1400" dirty="0" smtClean="0">
                <a:solidFill>
                  <a:srgbClr val="FF0000"/>
                </a:solidFill>
              </a:rPr>
              <a:t>is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selected, you </a:t>
            </a:r>
            <a:r>
              <a:rPr lang="it-IT" sz="1400" dirty="0" smtClean="0">
                <a:solidFill>
                  <a:srgbClr val="FF0000"/>
                </a:solidFill>
              </a:rPr>
              <a:t>can </a:t>
            </a:r>
            <a:r>
              <a:rPr lang="en-US" sz="1400" dirty="0">
                <a:solidFill>
                  <a:srgbClr val="FF0000"/>
                </a:solidFill>
              </a:rPr>
              <a:t>view the results for the sum of all substances within that substance group.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This is very useful for figure out the </a:t>
            </a:r>
            <a:r>
              <a:rPr lang="en-US" sz="1400" dirty="0" smtClean="0">
                <a:solidFill>
                  <a:srgbClr val="FF0000"/>
                </a:solidFill>
              </a:rPr>
              <a:t>cumulative </a:t>
            </a:r>
            <a:r>
              <a:rPr lang="en-US" sz="1400" dirty="0" smtClean="0">
                <a:solidFill>
                  <a:srgbClr val="FF0000"/>
                </a:solidFill>
              </a:rPr>
              <a:t>effects of the pollutant. 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endParaRPr lang="it-I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3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902" y="1128716"/>
            <a:ext cx="10494433" cy="430213"/>
          </a:xfrm>
        </p:spPr>
        <p:txBody>
          <a:bodyPr/>
          <a:lstStyle/>
          <a:p>
            <a:r>
              <a:rPr lang="en-GB" dirty="0" smtClean="0"/>
              <a:t>Adding</a:t>
            </a:r>
            <a:r>
              <a:rPr lang="it-IT" dirty="0" smtClean="0"/>
              <a:t> </a:t>
            </a:r>
            <a:r>
              <a:rPr lang="it-IT" dirty="0" smtClean="0"/>
              <a:t>source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84167" y="1675592"/>
            <a:ext cx="4138863" cy="1538883"/>
          </a:xfrm>
        </p:spPr>
        <p:txBody>
          <a:bodyPr/>
          <a:lstStyle/>
          <a:p>
            <a:r>
              <a:rPr lang="en-GB" dirty="0" smtClean="0"/>
              <a:t>Here you can add:</a:t>
            </a:r>
          </a:p>
          <a:p>
            <a:pPr>
              <a:buFontTx/>
              <a:buChar char="-"/>
            </a:pPr>
            <a:r>
              <a:rPr lang="en-GB" dirty="0" smtClean="0"/>
              <a:t>Point sources (Import point sources…) </a:t>
            </a:r>
          </a:p>
          <a:p>
            <a:pPr>
              <a:buFontTx/>
              <a:buChar char="-"/>
            </a:pPr>
            <a:r>
              <a:rPr lang="en-GB" dirty="0" smtClean="0"/>
              <a:t>Diffuse sources (Import Estimation…)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5" y="1675592"/>
            <a:ext cx="7124147" cy="30863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96" y="4987409"/>
            <a:ext cx="2248541" cy="13171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493" y="4987408"/>
            <a:ext cx="4629350" cy="131713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716250" y="4223339"/>
            <a:ext cx="3513224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Hint:</a:t>
            </a:r>
          </a:p>
          <a:p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Diffuse sources are estimated with the </a:t>
            </a:r>
            <a:r>
              <a:rPr lang="en-GB" sz="1600" b="1" dirty="0" smtClean="0">
                <a:solidFill>
                  <a:srgbClr val="FF0000"/>
                </a:solidFill>
              </a:rPr>
              <a:t>emission factors </a:t>
            </a:r>
            <a:r>
              <a:rPr lang="en-GB" sz="1600" dirty="0" smtClean="0">
                <a:solidFill>
                  <a:srgbClr val="FF0000"/>
                </a:solidFill>
              </a:rPr>
              <a:t>and the</a:t>
            </a:r>
            <a:r>
              <a:rPr lang="en-GB" sz="1600" b="1" dirty="0" smtClean="0">
                <a:solidFill>
                  <a:srgbClr val="FF0000"/>
                </a:solidFill>
              </a:rPr>
              <a:t> emission explanatory variables.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Important: these files MUST be in the CSV format. </a:t>
            </a:r>
            <a:endParaRPr lang="en-GB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6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6041" y="1216097"/>
            <a:ext cx="10586185" cy="473034"/>
          </a:xfrm>
        </p:spPr>
        <p:txBody>
          <a:bodyPr/>
          <a:lstStyle/>
          <a:p>
            <a:r>
              <a:rPr lang="es-ES_tradnl" altLang="it-IT" dirty="0" smtClean="0">
                <a:latin typeface="Verdana" panose="020B0604030504040204" pitchFamily="34" charset="0"/>
              </a:rPr>
              <a:t>Adding</a:t>
            </a:r>
            <a:r>
              <a:rPr lang="es-ES_tradnl" altLang="it-IT" sz="1800" dirty="0" smtClean="0">
                <a:latin typeface="Verdana" panose="020B0604030504040204" pitchFamily="34" charset="0"/>
              </a:rPr>
              <a:t> </a:t>
            </a:r>
            <a:r>
              <a:rPr lang="es-ES_tradnl" altLang="it-IT" dirty="0" smtClean="0">
                <a:latin typeface="Verdana" panose="020B0604030504040204" pitchFamily="34" charset="0"/>
              </a:rPr>
              <a:t>source</a:t>
            </a:r>
            <a:endParaRPr lang="es-ES_tradnl" altLang="it-IT" dirty="0">
              <a:latin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963101" y="3577597"/>
            <a:ext cx="3615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2400"/>
              </a:lnSpc>
              <a:buClr>
                <a:srgbClr val="37ACDE"/>
              </a:buClr>
              <a:defRPr/>
            </a:pPr>
            <a:r>
              <a:rPr lang="en-US" altLang="it-IT" sz="1400" kern="0" dirty="0" smtClean="0">
                <a:latin typeface="Verdana" panose="020B0604030504040204" pitchFamily="34" charset="0"/>
              </a:rPr>
              <a:t>For the VOLVO CARS GENT point source we can see the emissions on surface water (</a:t>
            </a:r>
            <a:r>
              <a:rPr lang="en-US" altLang="it-IT" sz="1400" kern="0" dirty="0" err="1" smtClean="0">
                <a:latin typeface="Verdana" panose="020B0604030504040204" pitchFamily="34" charset="0"/>
              </a:rPr>
              <a:t>Oppw</a:t>
            </a:r>
            <a:r>
              <a:rPr lang="en-US" altLang="it-IT" sz="1400" kern="0" dirty="0" smtClean="0">
                <a:latin typeface="Verdana" panose="020B0604030504040204" pitchFamily="34" charset="0"/>
              </a:rPr>
              <a:t>). </a:t>
            </a:r>
          </a:p>
        </p:txBody>
      </p:sp>
      <p:pic>
        <p:nvPicPr>
          <p:cNvPr id="8" name="Immagin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963101" y="2164598"/>
            <a:ext cx="3602824" cy="122546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059786" y="4918429"/>
            <a:ext cx="2962440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Hint: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RIO</a:t>
            </a:r>
            <a:r>
              <a:rPr lang="en-US" sz="1400" dirty="0" smtClean="0">
                <a:solidFill>
                  <a:srgbClr val="FF0000"/>
                </a:solidFill>
              </a:rPr>
              <a:t> means sewer </a:t>
            </a:r>
            <a:r>
              <a:rPr lang="en-US" sz="1400" dirty="0" smtClean="0">
                <a:solidFill>
                  <a:srgbClr val="FF0000"/>
                </a:solidFill>
              </a:rPr>
              <a:t>discharger.</a:t>
            </a:r>
            <a:endParaRPr lang="it-IT" sz="1400" dirty="0">
              <a:solidFill>
                <a:srgbClr val="FF0000"/>
              </a:solidFill>
            </a:endParaRPr>
          </a:p>
          <a:p>
            <a:r>
              <a:rPr lang="en-US" sz="1400" b="1" dirty="0" err="1">
                <a:solidFill>
                  <a:srgbClr val="FF0000"/>
                </a:solidFill>
              </a:rPr>
              <a:t>Oppw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means surface </a:t>
            </a:r>
            <a:r>
              <a:rPr lang="en-US" sz="1400" dirty="0">
                <a:solidFill>
                  <a:srgbClr val="FF0000"/>
                </a:solidFill>
              </a:rPr>
              <a:t>water </a:t>
            </a:r>
            <a:r>
              <a:rPr lang="en-US" sz="1400" dirty="0" smtClean="0">
                <a:solidFill>
                  <a:srgbClr val="FF0000"/>
                </a:solidFill>
              </a:rPr>
              <a:t>discharger.</a:t>
            </a:r>
            <a:endParaRPr lang="it-IT" sz="1400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3" y="1916161"/>
            <a:ext cx="7245336" cy="281647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36041" y="5112066"/>
            <a:ext cx="55452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2400"/>
              </a:lnSpc>
              <a:buClr>
                <a:srgbClr val="37ACDE"/>
              </a:buClr>
              <a:defRPr/>
            </a:pPr>
            <a:r>
              <a:rPr lang="en-US" altLang="it-IT" sz="1400" kern="0" dirty="0" smtClean="0">
                <a:latin typeface="Verdana" panose="020B0604030504040204" pitchFamily="34" charset="0"/>
              </a:rPr>
              <a:t>The sectors and the sources are built with a hierarchical path:</a:t>
            </a:r>
          </a:p>
          <a:p>
            <a:pPr>
              <a:lnSpc>
                <a:spcPts val="2400"/>
              </a:lnSpc>
              <a:buClr>
                <a:srgbClr val="37ACDE"/>
              </a:buClr>
              <a:defRPr/>
            </a:pPr>
            <a:r>
              <a:rPr lang="en-US" altLang="it-IT" sz="1400" kern="0" dirty="0" smtClean="0">
                <a:latin typeface="Verdana" panose="020B0604030504040204" pitchFamily="34" charset="0"/>
              </a:rPr>
              <a:t>You have the possibility to create 4 levels at least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127123" y="2184951"/>
            <a:ext cx="1417473" cy="44703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4122" y="1229392"/>
            <a:ext cx="11176533" cy="430887"/>
          </a:xfrm>
        </p:spPr>
        <p:txBody>
          <a:bodyPr/>
          <a:lstStyle/>
          <a:p>
            <a:r>
              <a:rPr lang="it-IT" dirty="0" smtClean="0"/>
              <a:t>Point </a:t>
            </a:r>
            <a:r>
              <a:rPr lang="it-IT" dirty="0" err="1" smtClean="0"/>
              <a:t>sources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706" y="2085132"/>
            <a:ext cx="5340462" cy="3547897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2453789" y="2411375"/>
            <a:ext cx="886408" cy="254827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693" y="2154309"/>
            <a:ext cx="2640368" cy="317334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991724" y="2793490"/>
            <a:ext cx="2596515" cy="8763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973309" y="3370705"/>
            <a:ext cx="2596515" cy="8763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73309" y="3952365"/>
            <a:ext cx="2596515" cy="8763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973309" y="4541645"/>
            <a:ext cx="2596515" cy="8763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973309" y="5123305"/>
            <a:ext cx="2596515" cy="8763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73309" y="5817236"/>
            <a:ext cx="5550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Pb</a:t>
            </a:r>
            <a:r>
              <a:rPr lang="en-US" sz="1100" dirty="0" smtClean="0"/>
              <a:t> </a:t>
            </a:r>
            <a:r>
              <a:rPr lang="en-US" sz="1100" dirty="0"/>
              <a:t>t = 0 + 1125.2478 + 0 + 179.932858 + 259.557138 =1564.737796</a:t>
            </a:r>
            <a:endParaRPr lang="it-IT" sz="1100" dirty="0"/>
          </a:p>
        </p:txBody>
      </p:sp>
      <p:sp>
        <p:nvSpPr>
          <p:cNvPr id="17" name="Ovale 16"/>
          <p:cNvSpPr/>
          <p:nvPr/>
        </p:nvSpPr>
        <p:spPr>
          <a:xfrm>
            <a:off x="10156712" y="5697213"/>
            <a:ext cx="1068250" cy="431684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04122" y="5685117"/>
            <a:ext cx="488962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2400"/>
              </a:lnSpc>
              <a:buClr>
                <a:srgbClr val="37ACDE"/>
              </a:buClr>
              <a:defRPr/>
            </a:pPr>
            <a:r>
              <a:rPr lang="en-US" sz="1400" dirty="0" smtClean="0"/>
              <a:t>Measurement </a:t>
            </a:r>
            <a:r>
              <a:rPr lang="en-US" sz="1400" dirty="0"/>
              <a:t>of point source for manufacturing of vehicles – point </a:t>
            </a:r>
            <a:r>
              <a:rPr lang="en-US" sz="1400" dirty="0" smtClean="0"/>
              <a:t>source</a:t>
            </a:r>
            <a:endParaRPr lang="en-US" altLang="it-IT" sz="1400" kern="0" dirty="0" smtClean="0">
              <a:latin typeface="Verdana" panose="020B060403050404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879202" y="1428031"/>
            <a:ext cx="3155594" cy="426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2400"/>
              </a:lnSpc>
              <a:buClr>
                <a:srgbClr val="37ACDE"/>
              </a:buClr>
              <a:defRPr/>
            </a:pPr>
            <a:r>
              <a:rPr lang="en-US" altLang="it-IT" sz="1600" b="0" kern="0" dirty="0" smtClean="0">
                <a:latin typeface="Verdana" panose="020B0604030504040204" pitchFamily="34" charset="0"/>
              </a:rPr>
              <a:t>For a Source you can consult the flow chart to better understand how the gross emission are </a:t>
            </a:r>
            <a:r>
              <a:rPr lang="en-US" altLang="it-IT" sz="1600" b="0" kern="0" dirty="0" smtClean="0">
                <a:latin typeface="Verdana" panose="020B0604030504040204" pitchFamily="34" charset="0"/>
              </a:rPr>
              <a:t>computed </a:t>
            </a:r>
            <a:r>
              <a:rPr lang="en-US" altLang="it-IT" sz="1600" b="0" kern="0" dirty="0" smtClean="0">
                <a:latin typeface="Verdana" panose="020B0604030504040204" pitchFamily="34" charset="0"/>
              </a:rPr>
              <a:t>for a substance.</a:t>
            </a:r>
          </a:p>
          <a:p>
            <a:pPr>
              <a:lnSpc>
                <a:spcPts val="2400"/>
              </a:lnSpc>
              <a:buClr>
                <a:srgbClr val="37ACDE"/>
              </a:buClr>
              <a:defRPr/>
            </a:pPr>
            <a:r>
              <a:rPr lang="en-US" altLang="it-IT" sz="1600" b="0" kern="0" dirty="0" smtClean="0">
                <a:latin typeface="Verdana" panose="020B0604030504040204" pitchFamily="34" charset="0"/>
              </a:rPr>
              <a:t>For instance, let’s take a look to the zinc  emission of the point source manufacturing of vehicles and let’s make the summary of all the emissions for each source: the result is the gross emission on the flow chart.</a:t>
            </a:r>
          </a:p>
          <a:p>
            <a:pPr>
              <a:lnSpc>
                <a:spcPts val="2400"/>
              </a:lnSpc>
              <a:buClr>
                <a:srgbClr val="37ACDE"/>
              </a:buClr>
              <a:defRPr/>
            </a:pPr>
            <a:endParaRPr lang="en-US" altLang="it-IT" sz="1400" kern="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1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4521" y="1290617"/>
            <a:ext cx="10494433" cy="430213"/>
          </a:xfrm>
        </p:spPr>
        <p:txBody>
          <a:bodyPr/>
          <a:lstStyle/>
          <a:p>
            <a:r>
              <a:rPr lang="it-IT" dirty="0" smtClean="0"/>
              <a:t>Point </a:t>
            </a:r>
            <a:r>
              <a:rPr lang="it-IT" dirty="0" err="1" smtClean="0"/>
              <a:t>sources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16" y="1963911"/>
            <a:ext cx="5366122" cy="3575633"/>
          </a:xfrm>
          <a:prstGeom prst="rect">
            <a:avLst/>
          </a:prstGeom>
        </p:spPr>
      </p:pic>
      <p:sp>
        <p:nvSpPr>
          <p:cNvPr id="5" name="Casella di testo 15"/>
          <p:cNvSpPr txBox="1"/>
          <p:nvPr/>
        </p:nvSpPr>
        <p:spPr>
          <a:xfrm>
            <a:off x="2032735" y="3154519"/>
            <a:ext cx="625593" cy="20106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8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Oppw</a:t>
            </a:r>
            <a:endParaRPr lang="it-IT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 di testo 17"/>
          <p:cNvSpPr txBox="1"/>
          <p:nvPr/>
        </p:nvSpPr>
        <p:spPr>
          <a:xfrm>
            <a:off x="2997372" y="3138930"/>
            <a:ext cx="573731" cy="216651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RIO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394" y="1963911"/>
            <a:ext cx="2738482" cy="315151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29969" y="5731279"/>
            <a:ext cx="5576561" cy="62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Oppw</a:t>
            </a:r>
            <a:r>
              <a:rPr lang="en-US" sz="1100" dirty="0"/>
              <a:t> zinc total </a:t>
            </a:r>
            <a:r>
              <a:rPr lang="en-US" sz="1100" dirty="0" smtClean="0"/>
              <a:t>emission	 58037.69+10592.3+8590.53=77220.53</a:t>
            </a:r>
          </a:p>
          <a:p>
            <a:endParaRPr lang="it-IT" sz="1100" dirty="0"/>
          </a:p>
          <a:p>
            <a:r>
              <a:rPr lang="en-US" sz="1100" b="1" dirty="0"/>
              <a:t>RIO</a:t>
            </a:r>
            <a:r>
              <a:rPr lang="en-US" sz="1100" dirty="0"/>
              <a:t> zinc total </a:t>
            </a:r>
            <a:r>
              <a:rPr lang="en-US" sz="1100" dirty="0" smtClean="0"/>
              <a:t>emission	 79006.124+27317.92=106324.044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849533" y="1816698"/>
            <a:ext cx="306238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2400"/>
              </a:lnSpc>
              <a:buClr>
                <a:srgbClr val="37ACDE"/>
              </a:buClr>
              <a:defRPr/>
            </a:pPr>
            <a:r>
              <a:rPr lang="en-US" altLang="it-IT" sz="1400" b="0" kern="0" dirty="0" smtClean="0">
                <a:latin typeface="Verdana" panose="020B0604030504040204" pitchFamily="34" charset="0"/>
              </a:rPr>
              <a:t>We can do the same balance to better understand the substance’s </a:t>
            </a:r>
            <a:r>
              <a:rPr lang="en-US" altLang="it-IT" sz="1400" b="0" kern="0" dirty="0" smtClean="0">
                <a:latin typeface="Verdana" panose="020B0604030504040204" pitchFamily="34" charset="0"/>
              </a:rPr>
              <a:t>sub-</a:t>
            </a:r>
            <a:r>
              <a:rPr lang="en-US" altLang="it-IT" sz="1400" b="0" kern="0" dirty="0" err="1" smtClean="0">
                <a:latin typeface="Verdana" panose="020B0604030504040204" pitchFamily="34" charset="0"/>
              </a:rPr>
              <a:t>divions</a:t>
            </a:r>
            <a:r>
              <a:rPr lang="en-US" altLang="it-IT" sz="1400" b="0" kern="0" dirty="0" smtClean="0">
                <a:latin typeface="Verdana" panose="020B0604030504040204" pitchFamily="34" charset="0"/>
              </a:rPr>
              <a:t> </a:t>
            </a:r>
            <a:r>
              <a:rPr lang="en-US" altLang="it-IT" sz="1400" b="0" kern="0" dirty="0" smtClean="0">
                <a:latin typeface="Verdana" panose="020B0604030504040204" pitchFamily="34" charset="0"/>
              </a:rPr>
              <a:t>on the flow chart.</a:t>
            </a:r>
          </a:p>
          <a:p>
            <a:pPr>
              <a:lnSpc>
                <a:spcPts val="2400"/>
              </a:lnSpc>
              <a:buClr>
                <a:srgbClr val="37ACDE"/>
              </a:buClr>
              <a:defRPr/>
            </a:pPr>
            <a:r>
              <a:rPr lang="en-US" altLang="it-IT" sz="1400" b="0" kern="0" dirty="0" smtClean="0">
                <a:latin typeface="Verdana" panose="020B0604030504040204" pitchFamily="34" charset="0"/>
              </a:rPr>
              <a:t>For instance, the emissions of zinc for manufacturing of vehicles point source are split on </a:t>
            </a:r>
            <a:r>
              <a:rPr lang="en-US" altLang="it-IT" sz="1400" kern="0" dirty="0" smtClean="0">
                <a:latin typeface="Verdana" panose="020B0604030504040204" pitchFamily="34" charset="0"/>
              </a:rPr>
              <a:t>RIO</a:t>
            </a:r>
            <a:r>
              <a:rPr lang="en-US" altLang="it-IT" sz="1400" b="0" kern="0" dirty="0" smtClean="0">
                <a:latin typeface="Verdana" panose="020B0604030504040204" pitchFamily="34" charset="0"/>
              </a:rPr>
              <a:t> discharge and </a:t>
            </a:r>
            <a:r>
              <a:rPr lang="en-US" altLang="it-IT" sz="1400" kern="0" dirty="0" err="1" smtClean="0">
                <a:latin typeface="Verdana" panose="020B0604030504040204" pitchFamily="34" charset="0"/>
              </a:rPr>
              <a:t>Oppw</a:t>
            </a:r>
            <a:r>
              <a:rPr lang="en-US" altLang="it-IT" sz="1400" b="0" kern="0" dirty="0" smtClean="0">
                <a:latin typeface="Verdana" panose="020B0604030504040204" pitchFamily="34" charset="0"/>
              </a:rPr>
              <a:t> discharge.  </a:t>
            </a:r>
          </a:p>
          <a:p>
            <a:pPr>
              <a:lnSpc>
                <a:spcPts val="2400"/>
              </a:lnSpc>
              <a:buClr>
                <a:srgbClr val="37ACDE"/>
              </a:buClr>
              <a:defRPr/>
            </a:pPr>
            <a:r>
              <a:rPr lang="en-US" altLang="it-IT" sz="1400" b="0" kern="0" dirty="0" smtClean="0">
                <a:latin typeface="Verdana" panose="020B0604030504040204" pitchFamily="34" charset="0"/>
              </a:rPr>
              <a:t>On the bottom left, you can see the balance for the partition of the emission.  </a:t>
            </a:r>
          </a:p>
        </p:txBody>
      </p:sp>
    </p:spTree>
    <p:extLst>
      <p:ext uri="{BB962C8B-B14F-4D97-AF65-F5344CB8AC3E}">
        <p14:creationId xmlns:p14="http://schemas.microsoft.com/office/powerpoint/2010/main" val="293153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2438" y="1297459"/>
            <a:ext cx="11915400" cy="307777"/>
          </a:xfrm>
        </p:spPr>
        <p:txBody>
          <a:bodyPr/>
          <a:lstStyle/>
          <a:p>
            <a:r>
              <a:rPr lang="en-US" sz="2000" dirty="0"/>
              <a:t>Diffuse </a:t>
            </a:r>
            <a:r>
              <a:rPr lang="en-US" sz="2000" dirty="0" smtClean="0"/>
              <a:t>sources: Pathway, emission factor, Efficiency IWWT and rain sensibility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55956" y="2041944"/>
            <a:ext cx="6091882" cy="40010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Pathway</a:t>
            </a:r>
            <a:r>
              <a:rPr lang="en-US" dirty="0"/>
              <a:t> is the way </a:t>
            </a:r>
            <a:r>
              <a:rPr lang="en-US" dirty="0" smtClean="0"/>
              <a:t>the </a:t>
            </a:r>
            <a:r>
              <a:rPr lang="en-US" dirty="0" smtClean="0"/>
              <a:t>pollutants </a:t>
            </a:r>
            <a:r>
              <a:rPr lang="en-US" dirty="0"/>
              <a:t>reach the water </a:t>
            </a:r>
            <a:r>
              <a:rPr lang="en-US" dirty="0" smtClean="0"/>
              <a:t>body;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 the box in red you can see the four way of the path: Water, Surface, Drain, Loss;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Their sum is always 100.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emission factor </a:t>
            </a:r>
            <a:r>
              <a:rPr lang="en-US" dirty="0" smtClean="0"/>
              <a:t>is expressed in g/cm for each substance;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Efficiency IWWT </a:t>
            </a:r>
            <a:r>
              <a:rPr lang="en-US" dirty="0" smtClean="0"/>
              <a:t>is the performance of the waste water treatment platform to reduce the substance;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Rain sensitivity </a:t>
            </a:r>
            <a:r>
              <a:rPr lang="en-US" dirty="0" smtClean="0"/>
              <a:t>is the range of the substance is linked to the rainfall.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8" y="1807165"/>
            <a:ext cx="5458494" cy="47653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07" y="2756877"/>
            <a:ext cx="1071100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8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275" y="1221937"/>
            <a:ext cx="11390695" cy="369332"/>
          </a:xfrm>
        </p:spPr>
        <p:txBody>
          <a:bodyPr/>
          <a:lstStyle/>
          <a:p>
            <a:pPr algn="ctr"/>
            <a:r>
              <a:rPr lang="it-IT" sz="2400" dirty="0" smtClean="0"/>
              <a:t>Diffuse </a:t>
            </a:r>
            <a:r>
              <a:rPr lang="it-IT" sz="2400" dirty="0" err="1" smtClean="0"/>
              <a:t>sources</a:t>
            </a:r>
            <a:r>
              <a:rPr lang="it-IT" sz="2400" dirty="0" smtClean="0"/>
              <a:t>: </a:t>
            </a:r>
            <a:r>
              <a:rPr lang="it-IT" sz="2400" dirty="0" err="1"/>
              <a:t>E</a:t>
            </a:r>
            <a:r>
              <a:rPr lang="it-IT" sz="2400" dirty="0" err="1" smtClean="0"/>
              <a:t>mission</a:t>
            </a:r>
            <a:r>
              <a:rPr lang="it-IT" sz="2400" dirty="0" smtClean="0"/>
              <a:t> </a:t>
            </a:r>
            <a:r>
              <a:rPr lang="it-IT" sz="2400" dirty="0" err="1"/>
              <a:t>E</a:t>
            </a:r>
            <a:r>
              <a:rPr lang="it-IT" sz="2400" dirty="0" err="1" smtClean="0"/>
              <a:t>xplanatory</a:t>
            </a:r>
            <a:r>
              <a:rPr lang="it-IT" sz="2400" dirty="0" smtClean="0"/>
              <a:t> </a:t>
            </a:r>
            <a:r>
              <a:rPr lang="it-IT" sz="2400" dirty="0" err="1" smtClean="0"/>
              <a:t>Variable</a:t>
            </a:r>
            <a:r>
              <a:rPr lang="it-IT" sz="2400" dirty="0" smtClean="0"/>
              <a:t>, EEV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75" y="1680183"/>
            <a:ext cx="5372955" cy="275216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14141" y="1841156"/>
            <a:ext cx="642812" cy="210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74" y="4521258"/>
            <a:ext cx="5372955" cy="2136614"/>
          </a:xfrm>
          <a:prstGeom prst="rect">
            <a:avLst/>
          </a:prstGeom>
        </p:spPr>
      </p:pic>
      <p:cxnSp>
        <p:nvCxnSpPr>
          <p:cNvPr id="5" name="Connettore 2 4"/>
          <p:cNvCxnSpPr>
            <a:endCxn id="9" idx="0"/>
          </p:cNvCxnSpPr>
          <p:nvPr/>
        </p:nvCxnSpPr>
        <p:spPr bwMode="auto">
          <a:xfrm>
            <a:off x="1260389" y="2063578"/>
            <a:ext cx="1673363" cy="245768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itle 1"/>
          <p:cNvSpPr txBox="1">
            <a:spLocks/>
          </p:cNvSpPr>
          <p:nvPr/>
        </p:nvSpPr>
        <p:spPr bwMode="auto">
          <a:xfrm>
            <a:off x="5942622" y="1930306"/>
            <a:ext cx="5826591" cy="39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ＭＳ Ｐゴシック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just"/>
            <a:r>
              <a:rPr lang="en-US" sz="1600" b="0" dirty="0" smtClean="0"/>
              <a:t>The emission explanatory Variable, EEV, is </a:t>
            </a:r>
            <a:r>
              <a:rPr lang="en-US" sz="1600" b="0" dirty="0"/>
              <a:t>generally a GIS </a:t>
            </a:r>
            <a:r>
              <a:rPr lang="en-US" sz="1600" b="0" dirty="0" smtClean="0"/>
              <a:t>layer with geographic </a:t>
            </a:r>
            <a:r>
              <a:rPr lang="en-US" sz="1600" b="0" dirty="0"/>
              <a:t>information and </a:t>
            </a:r>
            <a:r>
              <a:rPr lang="en-US" sz="1600" b="0" dirty="0" smtClean="0"/>
              <a:t>values </a:t>
            </a:r>
            <a:r>
              <a:rPr lang="en-US" sz="1600" b="0" dirty="0"/>
              <a:t>information about the diffuse sources. </a:t>
            </a:r>
            <a:endParaRPr lang="en-US" sz="1600" b="0" dirty="0" smtClean="0"/>
          </a:p>
          <a:p>
            <a:pPr algn="just"/>
            <a:r>
              <a:rPr lang="en-US" sz="1600" b="0" dirty="0" smtClean="0"/>
              <a:t>(For more information about that, take a look to the theoretical presentation or read the Manual).</a:t>
            </a:r>
          </a:p>
          <a:p>
            <a:pPr algn="just"/>
            <a:endParaRPr lang="it-IT" sz="1600" b="0" dirty="0"/>
          </a:p>
          <a:p>
            <a:pPr algn="just">
              <a:lnSpc>
                <a:spcPts val="2400"/>
              </a:lnSpc>
              <a:buClr>
                <a:srgbClr val="37ACDE"/>
              </a:buClr>
              <a:defRPr/>
            </a:pPr>
            <a:r>
              <a:rPr lang="en-US" sz="1600" b="0" dirty="0"/>
              <a:t>After </a:t>
            </a:r>
            <a:r>
              <a:rPr lang="en-US" sz="1600" b="0" dirty="0" smtClean="0"/>
              <a:t>map (ASCII format) EEV </a:t>
            </a:r>
            <a:r>
              <a:rPr lang="en-US" sz="1600" b="0" dirty="0"/>
              <a:t>uploaded, you will click on </a:t>
            </a:r>
            <a:r>
              <a:rPr lang="en-US" sz="1600" dirty="0"/>
              <a:t>compute</a:t>
            </a:r>
            <a:r>
              <a:rPr lang="en-US" sz="1600" b="0" dirty="0"/>
              <a:t> and after that you will create a map (take a look to the Figure </a:t>
            </a:r>
            <a:r>
              <a:rPr lang="en-US" sz="1600" b="0" dirty="0" smtClean="0"/>
              <a:t>above.</a:t>
            </a:r>
          </a:p>
          <a:p>
            <a:pPr algn="just">
              <a:lnSpc>
                <a:spcPts val="2400"/>
              </a:lnSpc>
              <a:buClr>
                <a:srgbClr val="37ACDE"/>
              </a:buClr>
              <a:defRPr/>
            </a:pPr>
            <a:r>
              <a:rPr lang="en-US" sz="1600" b="0" dirty="0" smtClean="0"/>
              <a:t>This is the result </a:t>
            </a:r>
            <a:r>
              <a:rPr lang="en-US" sz="1600" b="0" dirty="0"/>
              <a:t>for the computation of the </a:t>
            </a:r>
            <a:r>
              <a:rPr lang="en-US" sz="1600" b="0" dirty="0" smtClean="0"/>
              <a:t>EEV about the </a:t>
            </a:r>
            <a:r>
              <a:rPr lang="en-US" sz="1600" b="0" dirty="0"/>
              <a:t>number of kilometer travelled by car on provincial roads</a:t>
            </a:r>
            <a:r>
              <a:rPr lang="en-US" sz="1600" b="0" dirty="0" smtClean="0"/>
              <a:t>. </a:t>
            </a:r>
            <a:r>
              <a:rPr lang="en-US" sz="1600" b="0" dirty="0"/>
              <a:t>In other hands they have spatial information about the unit which the emission factor is referred to. </a:t>
            </a:r>
            <a:endParaRPr lang="it-IT" sz="1600" b="0" dirty="0"/>
          </a:p>
          <a:p>
            <a:pPr>
              <a:lnSpc>
                <a:spcPts val="2400"/>
              </a:lnSpc>
              <a:buClr>
                <a:srgbClr val="37ACDE"/>
              </a:buClr>
              <a:defRPr/>
            </a:pPr>
            <a:endParaRPr lang="en-US" altLang="it-IT" sz="1600" b="0" kern="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29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1596</Words>
  <Application>Microsoft Office PowerPoint</Application>
  <PresentationFormat>Widescreen</PresentationFormat>
  <Paragraphs>160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Tema di Office</vt:lpstr>
      <vt:lpstr>1_JRC_Slide_Template_EN</vt:lpstr>
      <vt:lpstr>WEISS  Planning Support System</vt:lpstr>
      <vt:lpstr>Opening an existing WEISS project</vt:lpstr>
      <vt:lpstr>Adding the new substances</vt:lpstr>
      <vt:lpstr>Adding source</vt:lpstr>
      <vt:lpstr>Adding source</vt:lpstr>
      <vt:lpstr>Point sources</vt:lpstr>
      <vt:lpstr>Point sources</vt:lpstr>
      <vt:lpstr>Diffuse sources: Pathway, emission factor, Efficiency IWWT and rain sensibility </vt:lpstr>
      <vt:lpstr>Diffuse sources: Emission Explanatory Variable, EEV</vt:lpstr>
      <vt:lpstr>Add the year 2012 in WEISS and import the list of E-PRTR point sources of 2012</vt:lpstr>
      <vt:lpstr>Add new EEV for the 2012_a version</vt:lpstr>
      <vt:lpstr>Add new EEV for the 2012_a version</vt:lpstr>
      <vt:lpstr>Computation</vt:lpstr>
      <vt:lpstr>Viewing results</vt:lpstr>
      <vt:lpstr>Viewing results: choropleth map and overlay</vt:lpstr>
      <vt:lpstr>Viewing results: choropleth map and overlay</vt:lpstr>
      <vt:lpstr>Viewing results: customizing the map legend</vt:lpstr>
      <vt:lpstr>Viewing results: Flow chart,  domestic waste water emission for zinc</vt:lpstr>
      <vt:lpstr>Viewing results: Top 10 emissions</vt:lpstr>
      <vt:lpstr>Viewing results: Gross/Net emissions</vt:lpstr>
      <vt:lpstr>Viewing results: Net emissions</vt:lpstr>
      <vt:lpstr>Viewing results: Waste Water treatment Platform, WWTP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WEISS  Planning Support System</dc:title>
  <dc:creator>Gloria</dc:creator>
  <cp:lastModifiedBy>Gloria</cp:lastModifiedBy>
  <cp:revision>41</cp:revision>
  <dcterms:created xsi:type="dcterms:W3CDTF">2016-07-07T14:19:32Z</dcterms:created>
  <dcterms:modified xsi:type="dcterms:W3CDTF">2016-12-13T12:06:35Z</dcterms:modified>
</cp:coreProperties>
</file>